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5"/>
  </p:notesMasterIdLst>
  <p:handoutMasterIdLst>
    <p:handoutMasterId r:id="rId36"/>
  </p:handoutMasterIdLst>
  <p:sldIdLst>
    <p:sldId id="256" r:id="rId2"/>
    <p:sldId id="310" r:id="rId3"/>
    <p:sldId id="299" r:id="rId4"/>
    <p:sldId id="258" r:id="rId5"/>
    <p:sldId id="316" r:id="rId6"/>
    <p:sldId id="317" r:id="rId7"/>
    <p:sldId id="319" r:id="rId8"/>
    <p:sldId id="284" r:id="rId9"/>
    <p:sldId id="321" r:id="rId10"/>
    <p:sldId id="267" r:id="rId11"/>
    <p:sldId id="285" r:id="rId12"/>
    <p:sldId id="286" r:id="rId13"/>
    <p:sldId id="323" r:id="rId14"/>
    <p:sldId id="304" r:id="rId15"/>
    <p:sldId id="305" r:id="rId16"/>
    <p:sldId id="306" r:id="rId17"/>
    <p:sldId id="324" r:id="rId18"/>
    <p:sldId id="290" r:id="rId19"/>
    <p:sldId id="326" r:id="rId20"/>
    <p:sldId id="291" r:id="rId21"/>
    <p:sldId id="293" r:id="rId22"/>
    <p:sldId id="294" r:id="rId23"/>
    <p:sldId id="295" r:id="rId24"/>
    <p:sldId id="296" r:id="rId25"/>
    <p:sldId id="297" r:id="rId26"/>
    <p:sldId id="298" r:id="rId27"/>
    <p:sldId id="277" r:id="rId28"/>
    <p:sldId id="278" r:id="rId29"/>
    <p:sldId id="279" r:id="rId30"/>
    <p:sldId id="280" r:id="rId31"/>
    <p:sldId id="281" r:id="rId32"/>
    <p:sldId id="282" r:id="rId33"/>
    <p:sldId id="283" r:id="rId3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82876" autoAdjust="0"/>
  </p:normalViewPr>
  <p:slideViewPr>
    <p:cSldViewPr>
      <p:cViewPr>
        <p:scale>
          <a:sx n="94" d="100"/>
          <a:sy n="94" d="100"/>
        </p:scale>
        <p:origin x="-1952"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RAMCloud</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Tablets: mapping between keys and the storage servers. Saved in the coordinator and cached in the clients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Aeropsike</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Namespaces(replication, storage,  -&gt; sets -&gt; records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Records -&gt; indexed key and bins (columns)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Strongly typed</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File system bypass</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Cassandra:</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Workload</a:t>
            </a:r>
            <a:r>
              <a:rPr lang="en-US" baseline="0" dirty="0" smtClean="0"/>
              <a:t> description:</a:t>
            </a:r>
          </a:p>
          <a:p>
            <a:pPr marL="228600" indent="-228600">
              <a:buAutoNum type="alphaUcParenR"/>
            </a:pPr>
            <a:r>
              <a:rPr lang="en-US" baseline="0" dirty="0" smtClean="0"/>
              <a:t>50 / 50 % (reads / writes)</a:t>
            </a:r>
          </a:p>
          <a:p>
            <a:pPr marL="228600" indent="-228600">
              <a:buAutoNum type="alphaUcParenR"/>
            </a:pPr>
            <a:r>
              <a:rPr lang="en-US" dirty="0" smtClean="0"/>
              <a:t>95%</a:t>
            </a:r>
            <a:r>
              <a:rPr lang="en-US" baseline="0" dirty="0" smtClean="0"/>
              <a:t> reads / 5% writes</a:t>
            </a:r>
          </a:p>
          <a:p>
            <a:pPr marL="228600" indent="-228600">
              <a:buAutoNum type="alphaUcParenR"/>
            </a:pPr>
            <a:r>
              <a:rPr lang="en-US" baseline="0" dirty="0" smtClean="0"/>
              <a:t>100% reads</a:t>
            </a:r>
          </a:p>
          <a:p>
            <a:pPr marL="228600" indent="-228600">
              <a:buAutoNum type="alphaUcParenR"/>
            </a:pPr>
            <a:r>
              <a:rPr lang="en-US" baseline="0" dirty="0" smtClean="0"/>
              <a:t>Read latest (insert records and read the latest inserted)</a:t>
            </a:r>
          </a:p>
          <a:p>
            <a:pPr marL="228600" indent="-228600">
              <a:buAutoNum type="alphaUcParenR"/>
            </a:pPr>
            <a:r>
              <a:rPr lang="en-US" baseline="0" dirty="0" smtClean="0"/>
              <a:t>Short ranges</a:t>
            </a:r>
          </a:p>
          <a:p>
            <a:pPr marL="228600" indent="-228600">
              <a:buAutoNum type="alphaUcParenR"/>
            </a:pPr>
            <a:r>
              <a:rPr lang="en-US" baseline="0" dirty="0" smtClean="0"/>
              <a:t>Read-modify-write</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From APPS to RACKS</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Firebox touches different layers of the ASPIRE lasagna stack:</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Applications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Productivity layer</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OS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Memories interconnects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Racks</a:t>
            </a: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20</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is this talk about?</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bandwidth relate to RDMA data size?</a:t>
            </a:r>
          </a:p>
          <a:p>
            <a:endParaRPr lang="en-US" baseline="0" dirty="0" smtClean="0"/>
          </a:p>
          <a:p>
            <a:r>
              <a:rPr lang="en-US" baseline="0" dirty="0" smtClean="0"/>
              <a:t>How does </a:t>
            </a:r>
            <a:r>
              <a:rPr lang="en-US" baseline="0" dirty="0" err="1" smtClean="0"/>
              <a:t>bw</a:t>
            </a:r>
            <a:r>
              <a:rPr lang="en-US" baseline="0" dirty="0" smtClean="0"/>
              <a:t> relate to latency?</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Prototyping</a:t>
            </a:r>
          </a:p>
          <a:p>
            <a:pPr marL="0" marR="0" lvl="0" indent="0" algn="ctr" rtl="0">
              <a:spcBef>
                <a:spcPts val="360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Firebox-0</a:t>
            </a:r>
          </a:p>
          <a:p>
            <a:pPr marL="0" marR="0" lvl="0" indent="0" algn="ctr" rtl="0">
              <a:spcBef>
                <a:spcPts val="3600"/>
              </a:spcBef>
              <a:spcAft>
                <a:spcPts val="1200"/>
              </a:spcAft>
              <a:buClr>
                <a:schemeClr val="dk1"/>
              </a:buClr>
              <a:buSzPct val="25000"/>
              <a:buFont typeface="Arial"/>
              <a:buNone/>
            </a:pPr>
            <a:r>
              <a:rPr lang="en-US" sz="5600" b="0" i="0" u="none" strike="noStrike" cap="small" baseline="0" dirty="0">
                <a:solidFill>
                  <a:schemeClr val="dk1"/>
                </a:solidFill>
                <a:ea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1752600" y="665203"/>
            <a:ext cx="5943600"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4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619071"/>
            <a:ext cx="8271236"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7095657"/>
              </p:ext>
            </p:extLst>
          </p:nvPr>
        </p:nvGraphicFramePr>
        <p:xfrm>
          <a:off x="265988" y="3397851"/>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18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18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57600" y="304800"/>
            <a:ext cx="2115658" cy="615553"/>
          </a:xfrm>
          <a:prstGeom prst="rect">
            <a:avLst/>
          </a:prstGeom>
          <a:noFill/>
        </p:spPr>
        <p:txBody>
          <a:bodyPr wrap="none" rtlCol="0">
            <a:spAutoFit/>
          </a:bodyPr>
          <a:lstStyle/>
          <a:p>
            <a:r>
              <a:rPr lang="en-US" sz="3400" b="1" dirty="0" err="1" smtClean="0">
                <a:latin typeface="Calibri"/>
                <a:cs typeface="Calibri"/>
              </a:rPr>
              <a:t>RAMCloud</a:t>
            </a:r>
            <a:endParaRPr lang="en-US" sz="3400" b="1" dirty="0">
              <a:latin typeface="Calibri"/>
              <a:cs typeface="Calibri"/>
            </a:endParaRPr>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900" dirty="0" smtClean="0">
                <a:latin typeface="Calibri"/>
                <a:cs typeface="Calibri"/>
              </a:rPr>
              <a:t>Latency / Bandwidth:</a:t>
            </a:r>
          </a:p>
          <a:p>
            <a:pPr marL="285750" indent="-285750">
              <a:buFont typeface="Arial"/>
              <a:buChar char="•"/>
            </a:pPr>
            <a:r>
              <a:rPr lang="en-US" sz="1900" dirty="0" smtClean="0">
                <a:latin typeface="Calibri"/>
                <a:cs typeface="Calibri"/>
              </a:rPr>
              <a:t>67</a:t>
            </a:r>
            <a:r>
              <a:rPr lang="en-US" sz="1900" dirty="0">
                <a:latin typeface="Calibri"/>
                <a:cs typeface="Calibri"/>
              </a:rPr>
              <a:t>-107% higher read </a:t>
            </a:r>
            <a:r>
              <a:rPr lang="en-US" sz="1900" dirty="0" smtClean="0">
                <a:latin typeface="Calibri"/>
                <a:cs typeface="Calibri"/>
              </a:rPr>
              <a:t>bandwidth</a:t>
            </a:r>
          </a:p>
          <a:p>
            <a:pPr marL="285750" indent="-285750">
              <a:buFont typeface="Arial"/>
              <a:buChar char="•"/>
            </a:pPr>
            <a:r>
              <a:rPr lang="en-US" sz="1900" dirty="0" smtClean="0">
                <a:latin typeface="Calibri"/>
                <a:cs typeface="Calibri"/>
              </a:rPr>
              <a:t>45-</a:t>
            </a:r>
            <a:r>
              <a:rPr lang="en-US" sz="1900" dirty="0">
                <a:latin typeface="Calibri"/>
                <a:cs typeface="Calibri"/>
              </a:rPr>
              <a:t>53% lower read </a:t>
            </a:r>
            <a:r>
              <a:rPr lang="en-US" sz="1900" dirty="0" smtClean="0">
                <a:latin typeface="Calibri"/>
                <a:cs typeface="Calibri"/>
              </a:rPr>
              <a:t>latency</a:t>
            </a:r>
            <a:endParaRPr lang="en-US" sz="1900" dirty="0" smtClean="0">
              <a:latin typeface="Calibri"/>
              <a:cs typeface="Calibri"/>
            </a:endParaRPr>
          </a:p>
          <a:p>
            <a:r>
              <a:rPr lang="en-US" sz="1900" dirty="0" smtClean="0">
                <a:latin typeface="Calibri"/>
                <a:cs typeface="Calibri"/>
              </a:rPr>
              <a:t>Challenges:</a:t>
            </a:r>
          </a:p>
          <a:p>
            <a:pPr marL="285750" indent="-285750">
              <a:buFont typeface="Arial"/>
              <a:buChar char="•"/>
            </a:pPr>
            <a:r>
              <a:rPr lang="en-US" sz="1900" dirty="0" smtClean="0">
                <a:latin typeface="Calibri"/>
                <a:cs typeface="Calibri"/>
              </a:rPr>
              <a:t>ACID multi-key transactions with</a:t>
            </a:r>
          </a:p>
          <a:p>
            <a:r>
              <a:rPr lang="en-US" sz="1900" dirty="0" smtClean="0">
                <a:latin typeface="Calibri"/>
                <a:cs typeface="Calibri"/>
              </a:rPr>
              <a:t> low-latency and at scale</a:t>
            </a:r>
          </a:p>
          <a:p>
            <a:endParaRPr lang="en-US" sz="1900" dirty="0">
              <a:latin typeface="Calibri"/>
              <a:cs typeface="Calibri"/>
            </a:endParaRPr>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900" dirty="0" err="1" smtClean="0">
                <a:latin typeface="Calibri"/>
                <a:cs typeface="Calibri"/>
              </a:rPr>
              <a:t>ClusterPerf</a:t>
            </a:r>
            <a:r>
              <a:rPr lang="en-US" sz="1900" dirty="0" smtClean="0">
                <a:latin typeface="Calibri"/>
                <a:cs typeface="Calibri"/>
              </a:rPr>
              <a:t>: </a:t>
            </a:r>
          </a:p>
          <a:p>
            <a:pPr marL="285750" indent="-285750">
              <a:buFont typeface="Arial"/>
              <a:buChar char="•"/>
            </a:pPr>
            <a:r>
              <a:rPr lang="en-US" sz="1900" dirty="0" err="1" smtClean="0">
                <a:latin typeface="Calibri"/>
                <a:cs typeface="Calibri"/>
              </a:rPr>
              <a:t>RAMCloud</a:t>
            </a:r>
            <a:r>
              <a:rPr lang="en-US" sz="1900" dirty="0" smtClean="0">
                <a:latin typeface="Calibri"/>
                <a:cs typeface="Calibri"/>
              </a:rPr>
              <a:t> test suite (</a:t>
            </a:r>
            <a:r>
              <a:rPr lang="en-US" sz="1900" dirty="0" err="1" smtClean="0">
                <a:latin typeface="Calibri"/>
                <a:cs typeface="Calibri"/>
              </a:rPr>
              <a:t>eg</a:t>
            </a:r>
            <a:r>
              <a:rPr lang="en-US" sz="1900" dirty="0" smtClean="0">
                <a:latin typeface="Calibri"/>
                <a:cs typeface="Calibri"/>
              </a:rPr>
              <a:t>., </a:t>
            </a:r>
            <a:r>
              <a:rPr lang="en-US" sz="1900" dirty="0" err="1" smtClean="0">
                <a:latin typeface="Calibri"/>
                <a:cs typeface="Calibri"/>
              </a:rPr>
              <a:t>multiReads</a:t>
            </a:r>
            <a:r>
              <a:rPr lang="en-US" sz="1900" dirty="0" smtClean="0">
                <a:latin typeface="Calibri"/>
                <a:cs typeface="Calibri"/>
              </a:rPr>
              <a:t>)</a:t>
            </a:r>
          </a:p>
          <a:p>
            <a:pPr marL="285750" indent="-285750">
              <a:buFont typeface="Arial"/>
              <a:buChar char="•"/>
            </a:pPr>
            <a:r>
              <a:rPr lang="en-US" sz="1900" dirty="0" smtClean="0">
                <a:latin typeface="Calibri"/>
                <a:cs typeface="Calibri"/>
              </a:rPr>
              <a:t>We use one test (sequential </a:t>
            </a:r>
            <a:r>
              <a:rPr lang="en-US" sz="1900" dirty="0" smtClean="0">
                <a:latin typeface="Calibri"/>
                <a:cs typeface="Calibri"/>
              </a:rPr>
              <a:t>read / write</a:t>
            </a:r>
          </a:p>
          <a:p>
            <a:r>
              <a:rPr lang="en-US" sz="1900" dirty="0">
                <a:latin typeface="Calibri"/>
                <a:cs typeface="Calibri"/>
              </a:rPr>
              <a:t>o</a:t>
            </a:r>
            <a:r>
              <a:rPr lang="en-US" sz="1900" dirty="0" smtClean="0">
                <a:latin typeface="Calibri"/>
                <a:cs typeface="Calibri"/>
              </a:rPr>
              <a:t>f </a:t>
            </a:r>
            <a:r>
              <a:rPr lang="en-US" sz="1900" dirty="0" smtClean="0">
                <a:latin typeface="Calibri"/>
                <a:cs typeface="Calibri"/>
              </a:rPr>
              <a:t> </a:t>
            </a:r>
            <a:r>
              <a:rPr lang="en-US" sz="1900" dirty="0" smtClean="0">
                <a:latin typeface="Calibri"/>
                <a:cs typeface="Calibri"/>
              </a:rPr>
              <a:t>random </a:t>
            </a:r>
            <a:r>
              <a:rPr lang="en-US" sz="1900" dirty="0" smtClean="0">
                <a:latin typeface="Calibri"/>
                <a:cs typeface="Calibri"/>
              </a:rPr>
              <a:t>objects</a:t>
            </a:r>
            <a:r>
              <a:rPr lang="en-US" sz="1900" dirty="0" smtClean="0">
                <a:latin typeface="Calibri"/>
                <a:cs typeface="Calibri"/>
              </a:rPr>
              <a:t>)</a:t>
            </a:r>
            <a:endParaRPr lang="en-US" sz="1900" dirty="0">
              <a:latin typeface="Calibri"/>
              <a:cs typeface="Calibri"/>
            </a:endParaRPr>
          </a:p>
          <a:p>
            <a:r>
              <a:rPr lang="en-US" sz="1900" dirty="0" err="1" smtClean="0">
                <a:latin typeface="Calibri"/>
                <a:cs typeface="Calibri"/>
              </a:rPr>
              <a:t>RAMCloud</a:t>
            </a:r>
            <a:r>
              <a:rPr lang="en-US" sz="1900" dirty="0" smtClean="0">
                <a:latin typeface="Calibri"/>
                <a:cs typeface="Calibri"/>
              </a:rPr>
              <a:t>:</a:t>
            </a:r>
          </a:p>
          <a:p>
            <a:pPr marL="285750" indent="-285750">
              <a:buFont typeface="Arial"/>
              <a:buChar char="•"/>
            </a:pPr>
            <a:r>
              <a:rPr lang="en-US" sz="1900" dirty="0" smtClean="0">
                <a:latin typeface="Calibri"/>
                <a:cs typeface="Calibri"/>
              </a:rPr>
              <a:t>4 nodes, replication factor = 0</a:t>
            </a:r>
          </a:p>
          <a:p>
            <a:pPr marL="285750" indent="-285750">
              <a:buFontTx/>
              <a:buChar char="-"/>
            </a:pPr>
            <a:endParaRPr lang="en-US" sz="1900" dirty="0" smtClean="0">
              <a:latin typeface="Calibri"/>
              <a:cs typeface="Calibri"/>
            </a:endParaRPr>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2200" y="228600"/>
            <a:ext cx="6272754" cy="615553"/>
          </a:xfrm>
          <a:prstGeom prst="rect">
            <a:avLst/>
          </a:prstGeom>
          <a:noFill/>
        </p:spPr>
        <p:txBody>
          <a:bodyPr wrap="square" rtlCol="0">
            <a:spAutoFit/>
          </a:bodyPr>
          <a:lstStyle/>
          <a:p>
            <a:r>
              <a:rPr lang="en-US" sz="3400" b="1" dirty="0" err="1" smtClean="0">
                <a:latin typeface="Calibri"/>
                <a:cs typeface="Calibri"/>
              </a:rPr>
              <a:t>AeroSpike</a:t>
            </a:r>
            <a:r>
              <a:rPr lang="en-US" sz="3400" b="1" dirty="0" smtClean="0">
                <a:latin typeface="Calibri"/>
                <a:cs typeface="Calibri"/>
              </a:rPr>
              <a:t> + Cassandra (YCSB)</a:t>
            </a:r>
            <a:endParaRPr lang="en-US" sz="3400" b="1" dirty="0">
              <a:latin typeface="Calibri"/>
              <a:cs typeface="Calibri"/>
            </a:endParaRPr>
          </a:p>
        </p:txBody>
      </p:sp>
      <p:sp>
        <p:nvSpPr>
          <p:cNvPr id="6" name="TextBox 5"/>
          <p:cNvSpPr txBox="1"/>
          <p:nvPr/>
        </p:nvSpPr>
        <p:spPr>
          <a:xfrm>
            <a:off x="304800" y="4724400"/>
            <a:ext cx="3962399" cy="1752600"/>
          </a:xfrm>
          <a:prstGeom prst="rect">
            <a:avLst/>
          </a:prstGeom>
          <a:noFill/>
          <a:ln>
            <a:solidFill>
              <a:schemeClr val="tx1"/>
            </a:solidFill>
          </a:ln>
        </p:spPr>
        <p:txBody>
          <a:bodyPr wrap="none" rtlCol="0">
            <a:noAutofit/>
          </a:bodyPr>
          <a:lstStyle/>
          <a:p>
            <a:r>
              <a:rPr lang="en-US" sz="1800" dirty="0" smtClean="0">
                <a:latin typeface="Calibri"/>
                <a:cs typeface="Calibri"/>
              </a:rPr>
              <a:t>- YCSB</a:t>
            </a:r>
            <a:r>
              <a:rPr lang="en-US" sz="1800" dirty="0">
                <a:latin typeface="Calibri"/>
                <a:cs typeface="Calibri"/>
              </a:rPr>
              <a:t>:</a:t>
            </a:r>
          </a:p>
          <a:p>
            <a:pPr marL="285750" indent="-285750">
              <a:buFont typeface="Arial"/>
              <a:buChar char="•"/>
            </a:pPr>
            <a:r>
              <a:rPr lang="en-US" sz="1800" dirty="0">
                <a:latin typeface="Calibri"/>
                <a:cs typeface="Calibri"/>
              </a:rPr>
              <a:t>32 concurrent </a:t>
            </a:r>
            <a:r>
              <a:rPr lang="en-US" sz="1800" dirty="0" smtClean="0">
                <a:latin typeface="Calibri"/>
                <a:cs typeface="Calibri"/>
              </a:rPr>
              <a:t>clients from Firebox</a:t>
            </a:r>
          </a:p>
          <a:p>
            <a:r>
              <a:rPr lang="en-US" sz="1800" dirty="0" smtClean="0">
                <a:latin typeface="Calibri"/>
                <a:cs typeface="Calibri"/>
              </a:rPr>
              <a:t>- </a:t>
            </a:r>
            <a:r>
              <a:rPr lang="en-US" sz="1800" dirty="0" err="1" smtClean="0">
                <a:latin typeface="Calibri"/>
                <a:cs typeface="Calibri"/>
              </a:rPr>
              <a:t>Aerospike</a:t>
            </a:r>
            <a:r>
              <a:rPr lang="en-US" sz="1800" dirty="0" smtClean="0">
                <a:latin typeface="Calibri"/>
                <a:cs typeface="Calibri"/>
              </a:rPr>
              <a:t> </a:t>
            </a:r>
            <a:r>
              <a:rPr lang="en-US" sz="1800" dirty="0" smtClean="0">
                <a:latin typeface="Calibri"/>
                <a:cs typeface="Calibri"/>
              </a:rPr>
              <a:t>and Cassandra setup:</a:t>
            </a:r>
          </a:p>
          <a:p>
            <a:pPr marL="285750" indent="-285750">
              <a:buFont typeface="Arial"/>
              <a:buChar char="•"/>
            </a:pPr>
            <a:r>
              <a:rPr lang="en-US" sz="1800" dirty="0" smtClean="0">
                <a:latin typeface="Calibri"/>
                <a:cs typeface="Calibri"/>
              </a:rPr>
              <a:t>4 nodes</a:t>
            </a:r>
          </a:p>
          <a:p>
            <a:pPr marL="285750" indent="-285750">
              <a:buFont typeface="Arial"/>
              <a:buChar char="•"/>
            </a:pPr>
            <a:r>
              <a:rPr lang="en-US" sz="1800" dirty="0" smtClean="0">
                <a:latin typeface="Calibri"/>
                <a:cs typeface="Calibri"/>
              </a:rPr>
              <a:t>Replication factor = 3</a:t>
            </a:r>
            <a:endParaRPr lang="en-US" sz="1800" dirty="0">
              <a:latin typeface="Calibri"/>
              <a:cs typeface="Calibri"/>
            </a:endParaRPr>
          </a:p>
          <a:p>
            <a:endParaRPr lang="en-US" sz="1800" dirty="0">
              <a:latin typeface="Calibri"/>
              <a:cs typeface="Calibri"/>
            </a:endParaRPr>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724400"/>
            <a:ext cx="4648200" cy="1752600"/>
          </a:xfrm>
          <a:prstGeom prst="rect">
            <a:avLst/>
          </a:prstGeom>
          <a:noFill/>
          <a:ln>
            <a:solidFill>
              <a:schemeClr val="tx1"/>
            </a:solidFill>
          </a:ln>
        </p:spPr>
        <p:txBody>
          <a:bodyPr wrap="none" rtlCol="0">
            <a:noAutofit/>
          </a:bodyPr>
          <a:lstStyle/>
          <a:p>
            <a:r>
              <a:rPr lang="en-US" sz="1800" dirty="0" smtClean="0">
                <a:latin typeface="Calibri"/>
                <a:cs typeface="Calibri"/>
              </a:rPr>
              <a:t>YCSB results:</a:t>
            </a:r>
            <a:endParaRPr lang="en-US" sz="1800" dirty="0">
              <a:latin typeface="Calibri"/>
              <a:cs typeface="Calibri"/>
            </a:endParaRPr>
          </a:p>
          <a:p>
            <a:pPr marL="285750" indent="-285750">
              <a:buFont typeface="Arial"/>
              <a:buChar char="•"/>
            </a:pPr>
            <a:r>
              <a:rPr lang="en-US" sz="1800" dirty="0">
                <a:latin typeface="Calibri"/>
                <a:cs typeface="Calibri"/>
              </a:rPr>
              <a:t>Sub</a:t>
            </a:r>
            <a:r>
              <a:rPr lang="en-US" sz="1800" dirty="0" smtClean="0">
                <a:latin typeface="Calibri"/>
                <a:cs typeface="Calibri"/>
              </a:rPr>
              <a:t>-millisecond </a:t>
            </a:r>
            <a:r>
              <a:rPr lang="en-US" sz="1800" dirty="0">
                <a:latin typeface="Calibri"/>
                <a:cs typeface="Calibri"/>
              </a:rPr>
              <a:t>average read latency for </a:t>
            </a:r>
          </a:p>
          <a:p>
            <a:r>
              <a:rPr lang="en-US" sz="1800" dirty="0">
                <a:latin typeface="Calibri"/>
                <a:cs typeface="Calibri"/>
              </a:rPr>
              <a:t>both </a:t>
            </a:r>
            <a:r>
              <a:rPr lang="en-US" sz="1800" dirty="0" err="1">
                <a:latin typeface="Calibri"/>
                <a:cs typeface="Calibri"/>
              </a:rPr>
              <a:t>Aerospike</a:t>
            </a:r>
            <a:r>
              <a:rPr lang="en-US" sz="1800" dirty="0">
                <a:latin typeface="Calibri"/>
                <a:cs typeface="Calibri"/>
              </a:rPr>
              <a:t> and </a:t>
            </a:r>
            <a:r>
              <a:rPr lang="en-US" sz="1800" dirty="0" smtClean="0">
                <a:latin typeface="Calibri"/>
                <a:cs typeface="Calibri"/>
              </a:rPr>
              <a:t>Cassandra</a:t>
            </a:r>
          </a:p>
          <a:p>
            <a:pPr marL="285750" indent="-285750">
              <a:buFont typeface="Arial"/>
              <a:buChar char="•"/>
            </a:pPr>
            <a:r>
              <a:rPr lang="en-US" sz="1800" dirty="0" err="1" smtClean="0">
                <a:latin typeface="Calibri"/>
                <a:cs typeface="Calibri"/>
              </a:rPr>
              <a:t>Aerospike</a:t>
            </a:r>
            <a:r>
              <a:rPr lang="en-US" sz="1800" dirty="0" smtClean="0">
                <a:latin typeface="Calibri"/>
                <a:cs typeface="Calibri"/>
              </a:rPr>
              <a:t> with higher throughput </a:t>
            </a:r>
            <a:r>
              <a:rPr lang="en-US" sz="1800" dirty="0" smtClean="0">
                <a:latin typeface="Calibri"/>
                <a:cs typeface="Calibri"/>
              </a:rPr>
              <a:t>for</a:t>
            </a:r>
          </a:p>
          <a:p>
            <a:r>
              <a:rPr lang="en-US" sz="1800" dirty="0" smtClean="0">
                <a:latin typeface="Calibri"/>
                <a:cs typeface="Calibri"/>
              </a:rPr>
              <a:t>Workload </a:t>
            </a:r>
            <a:r>
              <a:rPr lang="en-US" sz="1800" dirty="0">
                <a:latin typeface="Calibri"/>
                <a:cs typeface="Calibri"/>
              </a:rPr>
              <a:t> </a:t>
            </a:r>
            <a:r>
              <a:rPr lang="en-US" sz="1800" dirty="0" smtClean="0">
                <a:latin typeface="Calibri"/>
                <a:cs typeface="Calibri"/>
              </a:rPr>
              <a:t>D (“read latest”) and</a:t>
            </a:r>
          </a:p>
          <a:p>
            <a:r>
              <a:rPr lang="en-US" sz="1800" dirty="0" smtClean="0">
                <a:latin typeface="Calibri"/>
                <a:cs typeface="Calibri"/>
              </a:rPr>
              <a:t>E (“short ranges”)</a:t>
            </a:r>
            <a:endParaRPr lang="en-US" sz="1800" dirty="0">
              <a:latin typeface="Calibri"/>
              <a:cs typeface="Calibri"/>
            </a:endParaRPr>
          </a:p>
          <a:p>
            <a:endParaRPr lang="en-US" sz="1800" dirty="0">
              <a:latin typeface="Calibri"/>
              <a:cs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a:t>
            </a:r>
          </a:p>
          <a:p>
            <a:pPr lvl="0" algn="ctr">
              <a:buClr>
                <a:schemeClr val="dk1"/>
              </a:buClr>
              <a:buSzPct val="25000"/>
            </a:pPr>
            <a:r>
              <a:rPr lang="en-US" sz="4400" dirty="0">
                <a:solidFill>
                  <a:schemeClr val="dk1"/>
                </a:solidFill>
                <a:latin typeface="Calibri"/>
                <a:ea typeface="Calibri"/>
                <a:cs typeface="Calibri"/>
                <a:sym typeface="Calibri"/>
              </a:rPr>
              <a:t>on 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3141093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200" b="1" i="0" u="none" strike="noStrike" cap="none" baseline="0" dirty="0">
                <a:solidFill>
                  <a:srgbClr val="000000"/>
                </a:solidFill>
                <a:latin typeface="Calibri"/>
                <a:ea typeface="Arial"/>
                <a:cs typeface="Calibri"/>
                <a:sym typeface="Arial"/>
              </a:rPr>
              <a:t>Goal</a:t>
            </a:r>
            <a:r>
              <a:rPr lang="en-US" sz="2200" b="0" i="0" u="none" strike="noStrike" cap="none" baseline="0" dirty="0">
                <a:solidFill>
                  <a:srgbClr val="000000"/>
                </a:solidFill>
                <a:latin typeface="Calibri"/>
                <a:ea typeface="Arial"/>
                <a:cs typeface="Calibri"/>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200" b="0" i="0" u="none" strike="noStrike" cap="none" baseline="0" dirty="0">
              <a:solidFill>
                <a:srgbClr val="000000"/>
              </a:solidFill>
              <a:latin typeface="Calibri"/>
              <a:ea typeface="Arial"/>
              <a:cs typeface="Calibri"/>
              <a:sym typeface="Arial"/>
            </a:endParaRPr>
          </a:p>
          <a:p>
            <a:pPr marL="230188" marR="0" lvl="0" indent="0" algn="l" rtl="0">
              <a:lnSpc>
                <a:spcPct val="100000"/>
              </a:lnSpc>
              <a:spcBef>
                <a:spcPts val="0"/>
              </a:spcBef>
              <a:spcAft>
                <a:spcPts val="0"/>
              </a:spcAft>
              <a:buClr>
                <a:schemeClr val="dk1"/>
              </a:buClr>
              <a:buSzPct val="25000"/>
              <a:buFont typeface="Arial"/>
              <a:buNone/>
            </a:pPr>
            <a:r>
              <a:rPr lang="en-US" sz="2200" b="0" i="0" u="none" strike="noStrike" cap="none" baseline="0" dirty="0">
                <a:solidFill>
                  <a:srgbClr val="000000"/>
                </a:solidFill>
                <a:latin typeface="Calibri"/>
                <a:ea typeface="Arial"/>
                <a:cs typeface="Calibri"/>
                <a:sym typeface="Arial"/>
              </a:rPr>
              <a:t>Apache </a:t>
            </a:r>
            <a:r>
              <a:rPr lang="en-US" sz="2200" b="0" i="0" u="none" strike="noStrike" cap="none" baseline="0" dirty="0" err="1">
                <a:solidFill>
                  <a:srgbClr val="000000"/>
                </a:solidFill>
                <a:latin typeface="Calibri"/>
                <a:ea typeface="Arial"/>
                <a:cs typeface="Calibri"/>
                <a:sym typeface="Arial"/>
              </a:rPr>
              <a:t>Solr</a:t>
            </a:r>
            <a:r>
              <a:rPr lang="en-US" sz="2200" b="0" i="0" u="none" strike="noStrike" cap="none" baseline="0" dirty="0">
                <a:solidFill>
                  <a:srgbClr val="000000"/>
                </a:solidFill>
                <a:latin typeface="Calibri"/>
                <a:ea typeface="Arial"/>
                <a:cs typeface="Calibri"/>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Apache </a:t>
            </a:r>
            <a:r>
              <a:rPr lang="en-US" sz="2400" b="1" i="0" u="none" strike="noStrike" cap="none" baseline="0" dirty="0" err="1">
                <a:latin typeface="Arial"/>
                <a:ea typeface="Arial"/>
                <a:cs typeface="Arial"/>
                <a:sym typeface="Arial"/>
              </a:rPr>
              <a:t>Solr</a:t>
            </a:r>
            <a:r>
              <a:rPr lang="en-US" sz="2400" b="1" i="0" u="none" strike="noStrike" cap="none" baseline="0" dirty="0">
                <a:latin typeface="Arial"/>
                <a:ea typeface="Arial"/>
                <a:cs typeface="Arial"/>
                <a:sym typeface="Arial"/>
              </a:rPr>
              <a:t> on Firebox-0</a:t>
            </a:r>
          </a:p>
        </p:txBody>
      </p:sp>
      <p:sp>
        <p:nvSpPr>
          <p:cNvPr id="98" name="Shape 98"/>
          <p:cNvSpPr txBox="1"/>
          <p:nvPr/>
        </p:nvSpPr>
        <p:spPr>
          <a:xfrm>
            <a:off x="3733800" y="5214865"/>
            <a:ext cx="49338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200" b="1" i="0" u="none" strike="noStrike" cap="none" baseline="0" dirty="0">
                <a:solidFill>
                  <a:srgbClr val="000000"/>
                </a:solidFill>
                <a:latin typeface="Calibri"/>
                <a:ea typeface="Arial"/>
                <a:cs typeface="Calibri"/>
                <a:sym typeface="Arial"/>
              </a:rPr>
              <a:t>Fan-out pattern</a:t>
            </a:r>
            <a:r>
              <a:rPr lang="en-US" sz="2200" b="0" i="0" u="none" strike="noStrike" cap="none" baseline="0" dirty="0">
                <a:solidFill>
                  <a:srgbClr val="000000"/>
                </a:solidFill>
                <a:latin typeface="Calibri"/>
                <a:ea typeface="Arial"/>
                <a:cs typeface="Calibri"/>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err="1">
                <a:latin typeface="Arial"/>
                <a:ea typeface="Arial"/>
                <a:cs typeface="Arial"/>
                <a:sym typeface="Arial"/>
              </a:rPr>
              <a:t>Solr</a:t>
            </a:r>
            <a:r>
              <a:rPr lang="en-US" sz="3000" b="1" i="0" u="none" strike="noStrike" cap="none" baseline="0" dirty="0">
                <a:latin typeface="Arial"/>
                <a:ea typeface="Arial"/>
                <a:cs typeface="Arial"/>
                <a:sym typeface="Arial"/>
              </a:rPr>
              <a:t>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tl val="0"/>
              </a:rPr>
              <a:t>Experiment: </a:t>
            </a:r>
            <a:r>
              <a:rPr lang="en-US" sz="2400" b="1" dirty="0">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latin typeface="Calibri"/>
                <a:cs typeface="Calibri"/>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Java GC is unpredictable - S</a:t>
            </a:r>
            <a:r>
              <a:rPr lang="en-US" sz="1800" dirty="0">
                <a:latin typeface="Calibri"/>
                <a:cs typeface="Calibri"/>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latin typeface="Calibri"/>
                <a:cs typeface="Calibri"/>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latin typeface="Calibri"/>
                <a:cs typeface="Calibri"/>
                <a:rtl val="0"/>
              </a:rPr>
              <a:t>exogeneous</a:t>
            </a:r>
            <a:r>
              <a:rPr lang="en-US" sz="1800" dirty="0">
                <a:solidFill>
                  <a:schemeClr val="dk1"/>
                </a:solidFill>
                <a:latin typeface="Calibri"/>
                <a:cs typeface="Calibri"/>
                <a:rtl val="0"/>
              </a:rPr>
              <a:t> factors that disrupt performance </a:t>
            </a:r>
            <a:r>
              <a:rPr lang="en-US" sz="1800" dirty="0" smtClean="0">
                <a:solidFill>
                  <a:schemeClr val="dk1"/>
                </a:solidFill>
                <a:latin typeface="Calibri"/>
                <a:cs typeface="Calibri"/>
                <a:rtl val="0"/>
              </a:rPr>
              <a:t>hard </a:t>
            </a:r>
            <a:r>
              <a:rPr lang="en-US" sz="1800" dirty="0">
                <a:solidFill>
                  <a:schemeClr val="dk1"/>
                </a:solidFill>
                <a:latin typeface="Calibri"/>
                <a:cs typeface="Calibri"/>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800" b="0" i="0" u="none" strike="noStrike" cap="none" baseline="0" dirty="0" smtClean="0">
                <a:solidFill>
                  <a:srgbClr val="000000"/>
                </a:solidFill>
                <a:latin typeface="Calibri"/>
                <a:cs typeface="Calibri"/>
                <a:sym typeface="Arial"/>
                <a:rtl val="0"/>
              </a:rPr>
              <a:t>Samsung 843T MZ7WD480 SATA </a:t>
            </a:r>
            <a:r>
              <a:rPr lang="en-US" sz="1800" b="0" i="0" u="none" strike="noStrike" cap="none" baseline="0" dirty="0">
                <a:solidFill>
                  <a:srgbClr val="000000"/>
                </a:solidFill>
                <a:latin typeface="Calibri"/>
                <a:cs typeface="Calibri"/>
                <a:sym typeface="Arial"/>
                <a:rtl val="0"/>
              </a:rPr>
              <a:t>vs. </a:t>
            </a:r>
            <a:r>
              <a:rPr lang="en-US" sz="1800" b="0" i="0" u="none" strike="noStrike" cap="none" baseline="0" dirty="0" smtClean="0">
                <a:solidFill>
                  <a:srgbClr val="000000"/>
                </a:solidFill>
                <a:latin typeface="Calibri"/>
                <a:cs typeface="Calibri"/>
                <a:sym typeface="Arial"/>
                <a:rtl val="0"/>
              </a:rPr>
              <a:t>Samsung</a:t>
            </a:r>
            <a:r>
              <a:rPr lang="en-US" sz="1800" b="0" i="0" u="none" strike="noStrike" cap="none" dirty="0" smtClean="0">
                <a:solidFill>
                  <a:srgbClr val="000000"/>
                </a:solidFill>
                <a:latin typeface="Calibri"/>
                <a:cs typeface="Calibri"/>
                <a:sym typeface="Arial"/>
                <a:rtl val="0"/>
              </a:rPr>
              <a:t> </a:t>
            </a:r>
            <a:r>
              <a:rPr lang="en-US" sz="1800" b="0" i="0" u="none" strike="noStrike" cap="none" baseline="0" dirty="0" smtClean="0">
                <a:solidFill>
                  <a:srgbClr val="000000"/>
                </a:solidFill>
                <a:latin typeface="Calibri"/>
                <a:cs typeface="Calibri"/>
                <a:sym typeface="Arial"/>
                <a:rtl val="0"/>
              </a:rPr>
              <a:t>XS1715 </a:t>
            </a:r>
            <a:r>
              <a:rPr lang="en-US" sz="1800" b="0" i="0" u="none" strike="noStrike" cap="none" baseline="0" dirty="0" err="1" smtClean="0">
                <a:solidFill>
                  <a:srgbClr val="000000"/>
                </a:solidFill>
                <a:latin typeface="Calibri"/>
                <a:cs typeface="Calibri"/>
                <a:sym typeface="Arial"/>
                <a:rtl val="0"/>
              </a:rPr>
              <a:t>PCIe</a:t>
            </a:r>
            <a:r>
              <a:rPr lang="en-US" sz="1800" b="0" i="0" u="none" strike="noStrike" cap="none" baseline="0" dirty="0" smtClean="0">
                <a:solidFill>
                  <a:srgbClr val="000000"/>
                </a:solidFill>
                <a:latin typeface="Calibri"/>
                <a:cs typeface="Calibri"/>
                <a:sym typeface="Arial"/>
                <a:rtl val="0"/>
              </a:rPr>
              <a:t> 3.0 SSDs</a:t>
            </a:r>
            <a:endParaRPr lang="en-US" sz="1800" dirty="0">
              <a:latin typeface="Calibri"/>
              <a:cs typeface="Calibri"/>
            </a:endParaRP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baseline="0" dirty="0" smtClean="0">
                <a:solidFill>
                  <a:srgbClr val="000000"/>
                </a:solidFill>
                <a:latin typeface="Calibri"/>
                <a:cs typeface="Calibri"/>
                <a:sym typeface="Arial"/>
                <a:rtl val="0"/>
              </a:rPr>
              <a:t>2 </a:t>
            </a:r>
            <a:r>
              <a:rPr lang="en-US" sz="1800" b="0" i="0" u="none" strike="noStrike" cap="none" baseline="0" dirty="0">
                <a:solidFill>
                  <a:srgbClr val="000000"/>
                </a:solidFill>
                <a:latin typeface="Calibri"/>
                <a:cs typeface="Calibri"/>
                <a:sym typeface="Arial"/>
                <a:rtl val="0"/>
              </a:rPr>
              <a:t>shards, no replicas, 50 million indexed documents, 4 GB heap max, default GC settings</a:t>
            </a:r>
          </a:p>
        </p:txBody>
      </p:sp>
      <p:sp>
        <p:nvSpPr>
          <p:cNvPr id="117" name="Shape 117"/>
          <p:cNvSpPr txBox="1"/>
          <p:nvPr/>
        </p:nvSpPr>
        <p:spPr>
          <a:xfrm>
            <a:off x="833250" y="45720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pic>
        <p:nvPicPr>
          <p:cNvPr id="8" name="Picture 7" descr="solr-test-99percentile-latency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3979549" cy="3124200"/>
          </a:xfrm>
          <a:prstGeom prst="rect">
            <a:avLst/>
          </a:prstGeom>
        </p:spPr>
      </p:pic>
      <p:pic>
        <p:nvPicPr>
          <p:cNvPr id="10" name="Picture 9" descr="solr-test-avg-latenc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00200"/>
            <a:ext cx="3810000" cy="3063638"/>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sp>
        <p:nvSpPr>
          <p:cNvPr id="134" name="Shape 134"/>
          <p:cNvSpPr txBox="1"/>
          <p:nvPr/>
        </p:nvSpPr>
        <p:spPr>
          <a:xfrm>
            <a:off x="228600" y="1676400"/>
            <a:ext cx="7086600" cy="4191000"/>
          </a:xfrm>
          <a:prstGeom prst="rect">
            <a:avLst/>
          </a:prstGeom>
          <a:noFill/>
          <a:ln>
            <a:noFill/>
          </a:ln>
        </p:spPr>
        <p:txBody>
          <a:bodyPr lIns="91425" tIns="91425" rIns="91425" bIns="91425" anchor="t" anchorCtr="0">
            <a:noAutofit/>
          </a:bodyPr>
          <a:lstStyle/>
          <a:p>
            <a:r>
              <a:rPr lang="en-US" sz="2200" b="1" dirty="0" smtClean="0">
                <a:latin typeface="Calibri"/>
                <a:cs typeface="Calibri"/>
              </a:rPr>
              <a:t>Berkeley </a:t>
            </a:r>
            <a:r>
              <a:rPr lang="en-US" sz="2200" b="1" dirty="0">
                <a:latin typeface="Calibri"/>
                <a:cs typeface="Calibri"/>
              </a:rPr>
              <a:t>Interactive Throughput Suite (BITS</a:t>
            </a:r>
            <a:r>
              <a:rPr lang="en-US" sz="2200" b="1" dirty="0" smtClean="0">
                <a:latin typeface="Calibri"/>
                <a:cs typeface="Calibri"/>
              </a:rPr>
              <a:t>):</a:t>
            </a:r>
          </a:p>
          <a:p>
            <a:r>
              <a:rPr lang="en-US" sz="2200" dirty="0" smtClean="0">
                <a:latin typeface="Calibri"/>
                <a:cs typeface="Calibri"/>
              </a:rPr>
              <a:t>a </a:t>
            </a:r>
            <a:r>
              <a:rPr lang="en-US" sz="2200" dirty="0">
                <a:latin typeface="Calibri"/>
                <a:cs typeface="Calibri"/>
              </a:rPr>
              <a:t>benchmarking suite for datacenter-scale computing, currently in development</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Goal:</a:t>
            </a:r>
            <a:r>
              <a:rPr lang="en-US" sz="2200" dirty="0">
                <a:latin typeface="Calibri"/>
                <a:cs typeface="Calibri"/>
              </a:rPr>
              <a:t> test batch and interactive (latency-sensitive) workloads</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4 stages: </a:t>
            </a:r>
            <a:r>
              <a:rPr lang="en-US" sz="2200" dirty="0">
                <a:latin typeface="Calibri"/>
                <a:cs typeface="Calibri"/>
              </a:rPr>
              <a:t>setup, data generation, execute, teardown</a:t>
            </a:r>
            <a:r>
              <a:rPr lang="en-US" sz="2200" dirty="0" smtClean="0">
                <a:latin typeface="Calibri"/>
                <a:cs typeface="Calibri"/>
              </a:rPr>
              <a:t>.</a:t>
            </a:r>
          </a:p>
          <a:p>
            <a:endParaRPr lang="en-US" sz="2200" dirty="0">
              <a:latin typeface="Calibri"/>
              <a:cs typeface="Calibri"/>
            </a:endParaRPr>
          </a:p>
          <a:p>
            <a:r>
              <a:rPr lang="en-US" sz="2200" b="1" dirty="0" smtClean="0">
                <a:latin typeface="Calibri"/>
                <a:cs typeface="Calibri"/>
              </a:rPr>
              <a:t>Development:</a:t>
            </a:r>
            <a:r>
              <a:rPr lang="en-US" sz="2200" dirty="0" smtClean="0">
                <a:latin typeface="Calibri"/>
                <a:cs typeface="Calibri"/>
              </a:rPr>
              <a:t> Written </a:t>
            </a:r>
            <a:r>
              <a:rPr lang="en-US" sz="2200" dirty="0">
                <a:latin typeface="Calibri"/>
                <a:cs typeface="Calibri"/>
              </a:rPr>
              <a:t>in Python, it also makes use of popular, open-source tools for tasks such as load generation and performance monitoring</a:t>
            </a:r>
            <a:endParaRPr lang="en-US" sz="2200" dirty="0">
              <a:solidFill>
                <a:schemeClr val="dk1"/>
              </a:solidFill>
              <a:latin typeface="Calibri"/>
              <a:cs typeface="Calibri"/>
            </a:endParaRP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14251680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b="1" dirty="0" smtClean="0">
                <a:solidFill>
                  <a:schemeClr val="dk1"/>
                </a:solidFill>
                <a:latin typeface="Calibri"/>
                <a:ea typeface="Calibri"/>
                <a:cs typeface="Calibri"/>
                <a:sym typeface="Calibri"/>
              </a:rPr>
              <a:t> Benchmarks / Workloads:</a:t>
            </a:r>
            <a:endParaRPr lang="en-US" sz="2200" b="1"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Aerospike</a:t>
            </a: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vs</a:t>
            </a:r>
            <a:r>
              <a:rPr lang="en-US" sz="2200" b="1" dirty="0" smtClean="0">
                <a:solidFill>
                  <a:schemeClr val="dk1"/>
                </a:solidFill>
                <a:latin typeface="Calibri"/>
                <a:ea typeface="Calibri"/>
                <a:cs typeface="Calibri"/>
                <a:sym typeface="Calibri"/>
              </a:rPr>
              <a:t> Cassandra </a:t>
            </a:r>
            <a:r>
              <a:rPr lang="en-US" sz="2200" b="1"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BITS</a:t>
            </a:r>
            <a:r>
              <a:rPr lang="en-US" sz="2200" b="1" dirty="0">
                <a:solidFill>
                  <a:schemeClr val="dk1"/>
                </a:solidFill>
                <a:latin typeface="Calibri"/>
                <a:ea typeface="Calibri"/>
                <a:cs typeface="Calibri"/>
                <a:sym typeface="Calibri"/>
              </a:rPr>
              <a:t>:</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21149176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362200" y="3810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0574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1054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334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1148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1910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1242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2004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1336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2098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4478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828800"/>
            <a:ext cx="3962400" cy="39624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457200" indent="-4572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33</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Shape 143"/>
          <p:cNvSpPr txBox="1"/>
          <p:nvPr/>
        </p:nvSpPr>
        <p:spPr>
          <a:xfrm>
            <a:off x="228600" y="1447800"/>
            <a:ext cx="56388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
        <p:nvSpPr>
          <p:cNvPr id="101"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What is Firebox-0</a:t>
            </a:r>
            <a:endParaRPr lang="en-US" sz="3000" b="1" i="0" u="none" strike="noStrike" cap="none" baseline="0" dirty="0">
              <a:solidFill>
                <a:schemeClr val="dk1"/>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Network</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409447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7424503" cy="615553"/>
          </a:xfrm>
          <a:prstGeom prst="rect">
            <a:avLst/>
          </a:prstGeom>
          <a:noFill/>
        </p:spPr>
        <p:txBody>
          <a:bodyPr wrap="none" rtlCol="0">
            <a:spAutoFit/>
          </a:bodyPr>
          <a:lstStyle/>
          <a:p>
            <a:r>
              <a:rPr lang="en-US" sz="3400" b="1" dirty="0" smtClean="0">
                <a:latin typeface="Calibri"/>
                <a:cs typeface="Calibri"/>
              </a:rPr>
              <a:t>Firebox-0 Network Latency / Bandwidth</a:t>
            </a:r>
            <a:endParaRPr lang="en-US" sz="3400" b="1" dirty="0">
              <a:latin typeface="Calibri"/>
              <a:cs typeface="Calibri"/>
            </a:endParaRPr>
          </a:p>
        </p:txBody>
      </p:sp>
      <p:sp>
        <p:nvSpPr>
          <p:cNvPr id="17" name="TextBox 16"/>
          <p:cNvSpPr txBox="1"/>
          <p:nvPr/>
        </p:nvSpPr>
        <p:spPr>
          <a:xfrm>
            <a:off x="228600" y="4800600"/>
            <a:ext cx="4191000" cy="1752600"/>
          </a:xfrm>
          <a:prstGeom prst="rect">
            <a:avLst/>
          </a:prstGeom>
          <a:noFill/>
          <a:ln>
            <a:solidFill>
              <a:schemeClr val="tx1"/>
            </a:solidFill>
          </a:ln>
        </p:spPr>
        <p:txBody>
          <a:bodyPr wrap="none" rtlCol="0">
            <a:noAutofit/>
          </a:bodyPr>
          <a:lstStyle/>
          <a:p>
            <a:r>
              <a:rPr lang="en-US" sz="2000" dirty="0" smtClean="0">
                <a:latin typeface="Calibri"/>
                <a:cs typeface="Calibri"/>
              </a:rPr>
              <a:t>RDMA </a:t>
            </a:r>
            <a:r>
              <a:rPr lang="en-US" sz="2000" dirty="0" smtClean="0">
                <a:latin typeface="Calibri"/>
                <a:cs typeface="Calibri"/>
              </a:rPr>
              <a:t>Ping Pong Benchmark:</a:t>
            </a:r>
          </a:p>
          <a:p>
            <a:pPr marL="412750" lvl="1" indent="-285750">
              <a:buFont typeface="Arial"/>
              <a:buChar char="•"/>
            </a:pPr>
            <a:r>
              <a:rPr lang="en-US" sz="2000" dirty="0" smtClean="0">
                <a:latin typeface="Calibri"/>
                <a:cs typeface="Calibri"/>
              </a:rPr>
              <a:t>RDMA connection is </a:t>
            </a:r>
            <a:r>
              <a:rPr lang="en-US" sz="2000" dirty="0" smtClean="0">
                <a:latin typeface="Calibri"/>
                <a:cs typeface="Calibri"/>
              </a:rPr>
              <a:t>setup</a:t>
            </a:r>
          </a:p>
          <a:p>
            <a:pPr marL="127000" lvl="1"/>
            <a:r>
              <a:rPr lang="en-US" sz="2000" dirty="0" err="1">
                <a:latin typeface="Calibri"/>
                <a:cs typeface="Calibri"/>
              </a:rPr>
              <a:t>t</a:t>
            </a:r>
            <a:r>
              <a:rPr lang="en-US" sz="2000" dirty="0" err="1" smtClean="0">
                <a:latin typeface="Calibri"/>
                <a:cs typeface="Calibri"/>
              </a:rPr>
              <a:t>hroughTCP</a:t>
            </a:r>
            <a:r>
              <a:rPr lang="en-US" sz="2000" dirty="0" smtClean="0">
                <a:latin typeface="Calibri"/>
                <a:cs typeface="Calibri"/>
              </a:rPr>
              <a:t>/IP</a:t>
            </a:r>
          </a:p>
          <a:p>
            <a:pPr marL="412750" lvl="1" indent="-285750">
              <a:buFont typeface="Arial"/>
              <a:buChar char="•"/>
            </a:pPr>
            <a:r>
              <a:rPr lang="en-US" sz="2000" dirty="0" smtClean="0">
                <a:latin typeface="Calibri"/>
                <a:cs typeface="Calibri"/>
              </a:rPr>
              <a:t>Sequential RDMA reads with </a:t>
            </a:r>
            <a:endParaRPr lang="en-US" sz="2000" dirty="0" smtClean="0">
              <a:latin typeface="Calibri"/>
              <a:cs typeface="Calibri"/>
            </a:endParaRPr>
          </a:p>
          <a:p>
            <a:pPr marL="127000" lvl="1"/>
            <a:r>
              <a:rPr lang="en-US" sz="2000" dirty="0">
                <a:latin typeface="Calibri"/>
                <a:cs typeface="Calibri"/>
              </a:rPr>
              <a:t>d</a:t>
            </a:r>
            <a:r>
              <a:rPr lang="en-US" sz="2000" dirty="0" smtClean="0">
                <a:latin typeface="Calibri"/>
                <a:cs typeface="Calibri"/>
              </a:rPr>
              <a:t>ifferent</a:t>
            </a:r>
            <a:r>
              <a:rPr lang="en-US" sz="2000" dirty="0" smtClean="0">
                <a:latin typeface="Calibri"/>
                <a:cs typeface="Calibri"/>
              </a:rPr>
              <a:t> </a:t>
            </a:r>
            <a:r>
              <a:rPr lang="en-US" sz="2000" dirty="0" smtClean="0">
                <a:latin typeface="Calibri"/>
                <a:cs typeface="Calibri"/>
              </a:rPr>
              <a:t>sizes</a:t>
            </a:r>
            <a:endParaRPr lang="en-US" sz="2000" dirty="0" smtClean="0">
              <a:latin typeface="Calibri"/>
              <a:cs typeface="Calibri"/>
            </a:endParaRP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00600"/>
            <a:ext cx="4449817" cy="1752600"/>
          </a:xfrm>
          <a:prstGeom prst="rect">
            <a:avLst/>
          </a:prstGeom>
          <a:noFill/>
          <a:ln>
            <a:solidFill>
              <a:schemeClr val="tx1"/>
            </a:solidFill>
          </a:ln>
        </p:spPr>
        <p:txBody>
          <a:bodyPr wrap="none" rtlCol="0">
            <a:noAutofit/>
          </a:bodyPr>
          <a:lstStyle/>
          <a:p>
            <a:r>
              <a:rPr lang="en-US" sz="2000" dirty="0" smtClean="0">
                <a:latin typeface="Calibri"/>
                <a:cs typeface="Calibri"/>
              </a:rPr>
              <a:t>Results:</a:t>
            </a:r>
            <a:endParaRPr lang="en-US" sz="2000" dirty="0" smtClean="0">
              <a:latin typeface="Calibri"/>
              <a:cs typeface="Calibri"/>
            </a:endParaRPr>
          </a:p>
          <a:p>
            <a:pPr marL="581025" lvl="1" indent="-290513">
              <a:buFont typeface="Wingdings" charset="2"/>
              <a:buChar char="§"/>
            </a:pPr>
            <a:r>
              <a:rPr lang="en-US" sz="2000" dirty="0" smtClean="0">
                <a:latin typeface="Calibri"/>
                <a:cs typeface="Calibri"/>
              </a:rPr>
              <a:t>Low latency / bandwidth for small</a:t>
            </a:r>
          </a:p>
          <a:p>
            <a:pPr marL="290512" lvl="1"/>
            <a:r>
              <a:rPr lang="en-US" sz="2000" dirty="0">
                <a:latin typeface="Calibri"/>
                <a:cs typeface="Calibri"/>
              </a:rPr>
              <a:t>p</a:t>
            </a:r>
            <a:r>
              <a:rPr lang="en-US" sz="2000" dirty="0" smtClean="0">
                <a:latin typeface="Calibri"/>
                <a:cs typeface="Calibri"/>
              </a:rPr>
              <a:t>ackets</a:t>
            </a:r>
          </a:p>
          <a:p>
            <a:pPr marL="633412" lvl="1" indent="-342900">
              <a:buFont typeface="Wingdings" charset="2"/>
              <a:buChar char="§"/>
            </a:pPr>
            <a:r>
              <a:rPr lang="en-US" sz="2000" dirty="0" smtClean="0">
                <a:latin typeface="Calibri"/>
                <a:cs typeface="Calibri"/>
              </a:rPr>
              <a:t>Lowest latency: 1.7us</a:t>
            </a:r>
          </a:p>
          <a:p>
            <a:pPr marL="581025" lvl="1" indent="-290513">
              <a:buFont typeface="Wingdings" charset="2"/>
              <a:buChar char="§"/>
            </a:pPr>
            <a:r>
              <a:rPr lang="en-US" sz="2000" dirty="0" smtClean="0">
                <a:latin typeface="Calibri"/>
                <a:cs typeface="Calibri"/>
              </a:rPr>
              <a:t>Maximum </a:t>
            </a:r>
            <a:r>
              <a:rPr lang="en-US" sz="2000" dirty="0">
                <a:latin typeface="Calibri"/>
                <a:cs typeface="Calibri"/>
              </a:rPr>
              <a:t>bandwidth of ~5 GB/</a:t>
            </a:r>
            <a:r>
              <a:rPr lang="en-US" sz="2000" dirty="0" smtClean="0">
                <a:latin typeface="Calibri"/>
                <a:cs typeface="Calibri"/>
              </a:rPr>
              <a:t>s</a:t>
            </a:r>
            <a:endParaRPr lang="en-US" sz="2000" dirty="0">
              <a:latin typeface="Calibri"/>
              <a:cs typeface="Calibri"/>
            </a:endParaRPr>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extLst>
      <p:ext uri="{BB962C8B-B14F-4D97-AF65-F5344CB8AC3E}">
        <p14:creationId xmlns:p14="http://schemas.microsoft.com/office/powerpoint/2010/main" val="2106108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4640</TotalTime>
  <Words>2081</Words>
  <Application>Microsoft Macintosh PowerPoint</Application>
  <PresentationFormat>On-screen Show (4:3)</PresentationFormat>
  <Paragraphs>463</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95</cp:revision>
  <dcterms:modified xsi:type="dcterms:W3CDTF">2015-01-13T17:47:18Z</dcterms:modified>
</cp:coreProperties>
</file>